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63" r:id="rId4"/>
    <p:sldId id="264" r:id="rId5"/>
    <p:sldId id="286" r:id="rId6"/>
    <p:sldId id="266" r:id="rId7"/>
    <p:sldId id="268" r:id="rId8"/>
    <p:sldId id="269" r:id="rId9"/>
    <p:sldId id="270" r:id="rId10"/>
    <p:sldId id="272" r:id="rId11"/>
    <p:sldId id="277" r:id="rId12"/>
    <p:sldId id="279" r:id="rId13"/>
    <p:sldId id="273" r:id="rId14"/>
    <p:sldId id="274" r:id="rId15"/>
    <p:sldId id="287" r:id="rId16"/>
    <p:sldId id="275" r:id="rId17"/>
    <p:sldId id="276" r:id="rId18"/>
    <p:sldId id="280" r:id="rId19"/>
    <p:sldId id="282" r:id="rId20"/>
    <p:sldId id="283" r:id="rId21"/>
    <p:sldId id="28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705"/>
    <a:srgbClr val="D63600"/>
    <a:srgbClr val="AEC0D3"/>
    <a:srgbClr val="BCCCD9"/>
    <a:srgbClr val="C4D0D8"/>
    <a:srgbClr val="A8B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156" autoAdjust="0"/>
  </p:normalViewPr>
  <p:slideViewPr>
    <p:cSldViewPr snapToGrid="0" snapToObjects="1">
      <p:cViewPr varScale="1">
        <p:scale>
          <a:sx n="122" d="100"/>
          <a:sy n="122" d="100"/>
        </p:scale>
        <p:origin x="-11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8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1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riticeaetoolbox.org/oa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t3sandbox.org/t3/sandbox/whea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iticeaetoolbox.org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triticeaetoolbox.org/wheat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T3/Tutorials: Data Submission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Uploading marker information</a:t>
            </a:r>
          </a:p>
          <a:p>
            <a:endParaRPr lang="en-US" sz="1900" dirty="0">
              <a:solidFill>
                <a:schemeClr val="tx1"/>
              </a:solidFill>
              <a:hlinkClick r:id="rId2"/>
            </a:endParaRPr>
          </a:p>
          <a:p>
            <a:r>
              <a:rPr lang="en-US" sz="1900" dirty="0">
                <a:solidFill>
                  <a:schemeClr val="tx1"/>
                </a:solidFill>
                <a:hlinkClick r:id="rId2"/>
              </a:rPr>
              <a:t>https://triticeaetoolbox.org/</a:t>
            </a:r>
          </a:p>
        </p:txBody>
      </p:sp>
    </p:spTree>
    <p:extLst>
      <p:ext uri="{BB962C8B-B14F-4D97-AF65-F5344CB8AC3E}">
        <p14:creationId xmlns:p14="http://schemas.microsoft.com/office/powerpoint/2010/main" val="367640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Downloading a marker submission template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101" y="1950788"/>
            <a:ext cx="3606800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Each of the </a:t>
            </a:r>
            <a:r>
              <a:rPr lang="en-US" sz="2200" dirty="0"/>
              <a:t>m</a:t>
            </a:r>
            <a:r>
              <a:rPr lang="en-US" sz="2200" dirty="0" smtClean="0"/>
              <a:t>arker template links will take you to a webpage displaying the template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Right click the link and “Save Link As…” to download the file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Marker templates are in .txt or .</a:t>
            </a:r>
            <a:r>
              <a:rPr lang="en-US" sz="2200" dirty="0" err="1" smtClean="0"/>
              <a:t>csv</a:t>
            </a:r>
            <a:r>
              <a:rPr lang="en-US" sz="2200" dirty="0" smtClean="0"/>
              <a:t> format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/>
              <a:t>T</a:t>
            </a:r>
            <a:r>
              <a:rPr lang="en-US" sz="2200" dirty="0" smtClean="0"/>
              <a:t>his tutorial will use Excel to display the templates</a:t>
            </a:r>
          </a:p>
          <a:p>
            <a:endParaRPr lang="en-US" sz="2200" dirty="0" smtClean="0"/>
          </a:p>
        </p:txBody>
      </p:sp>
      <p:pic>
        <p:nvPicPr>
          <p:cNvPr id="3" name="Picture 2" descr="Screen Shot 2016-03-15 at 2.2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36" y="1838571"/>
            <a:ext cx="41419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6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3.1: Selecting a marker submission template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74376"/>
              </p:ext>
            </p:extLst>
          </p:nvPr>
        </p:nvGraphicFramePr>
        <p:xfrm>
          <a:off x="457200" y="1753226"/>
          <a:ext cx="8229600" cy="239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2682"/>
                <a:gridCol w="1128345"/>
                <a:gridCol w="2926979"/>
                <a:gridCol w="20415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Marker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 marker sequence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template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Marker</a:t>
                      </a:r>
                      <a:r>
                        <a:rPr lang="en-US" b="1" baseline="0" dirty="0" smtClean="0"/>
                        <a:t> annotation template required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AB base calls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Illumina</a:t>
                      </a:r>
                      <a:r>
                        <a:rPr lang="en-US" dirty="0" smtClean="0"/>
                        <a:t> Manifest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OPA Golden Gate format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Infinium</a:t>
                      </a:r>
                      <a:r>
                        <a:rPr lang="en-US" baseline="0" dirty="0" smtClean="0"/>
                        <a:t> HD format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ACTG base calls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Generic format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DArT</a:t>
                      </a:r>
                      <a:r>
                        <a:rPr lang="en-US" dirty="0" smtClean="0"/>
                        <a:t> markers (A allele</a:t>
                      </a:r>
                      <a:r>
                        <a:rPr lang="en-US" baseline="0" dirty="0" smtClean="0"/>
                        <a:t>= 1, B allele= 2)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DArT</a:t>
                      </a:r>
                      <a:r>
                        <a:rPr lang="en-US" baseline="0" dirty="0" smtClean="0"/>
                        <a:t> format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4330334"/>
            <a:ext cx="8229600" cy="223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New marker records are created with the marker annotation template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The marker sequence template can then be used to add sequence information to existing marker records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The “generic” marker sequence template can be used to create new marker records and therefore the marker annotation template is not required in this case</a:t>
            </a:r>
          </a:p>
        </p:txBody>
      </p:sp>
    </p:spTree>
    <p:extLst>
      <p:ext uri="{BB962C8B-B14F-4D97-AF65-F5344CB8AC3E}">
        <p14:creationId xmlns:p14="http://schemas.microsoft.com/office/powerpoint/2010/main" val="24603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3.2: Completing the marker annotation template</a:t>
            </a:r>
            <a:endParaRPr lang="en-US" dirty="0"/>
          </a:p>
        </p:txBody>
      </p:sp>
      <p:pic>
        <p:nvPicPr>
          <p:cNvPr id="4" name="Picture 3" descr="Screen Shot 2016-03-17 at 11.17.3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7"/>
          <a:stretch/>
        </p:blipFill>
        <p:spPr>
          <a:xfrm>
            <a:off x="457199" y="1833464"/>
            <a:ext cx="2816139" cy="1462100"/>
          </a:xfrm>
          <a:prstGeom prst="rect">
            <a:avLst/>
          </a:prstGeom>
        </p:spPr>
      </p:pic>
      <p:pic>
        <p:nvPicPr>
          <p:cNvPr id="5" name="Picture 4" descr="Screen Shot 2016-03-17 at 11.18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540072"/>
            <a:ext cx="2816139" cy="30203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199" y="1584038"/>
            <a:ext cx="2816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The marker annotation template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3295564"/>
            <a:ext cx="2816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The marker annotation template: </a:t>
            </a:r>
            <a:r>
              <a:rPr lang="en-US" sz="1050" dirty="0" smtClean="0"/>
              <a:t>notes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3660" y="1667808"/>
            <a:ext cx="5063139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The marker annotation template is used to create new marker records in T3 or to provide additional information about existing markers</a:t>
            </a:r>
            <a:endParaRPr lang="en-US" sz="2200" dirty="0"/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Marker name and marker type are the only required fields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Allowed marker types (as of March 2016):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23660" y="5473408"/>
            <a:ext cx="5071713" cy="101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>
              <a:lnSpc>
                <a:spcPct val="90000"/>
              </a:lnSpc>
            </a:pPr>
            <a:r>
              <a:rPr lang="en-US" sz="2200" dirty="0"/>
              <a:t>Please contact the curator if you require a new marker type to be added to </a:t>
            </a:r>
            <a:r>
              <a:rPr lang="en-US" sz="2200" dirty="0" smtClean="0"/>
              <a:t>T3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4072287" y="4184664"/>
            <a:ext cx="5071713" cy="13200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/>
              <a:t>AFLP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err="1"/>
              <a:t>DArT</a:t>
            </a:r>
            <a:r>
              <a:rPr lang="en-US" dirty="0"/>
              <a:t> Marker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/>
              <a:t>GBS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/>
              <a:t>Historical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err="1" smtClean="0"/>
              <a:t>Infinium</a:t>
            </a:r>
            <a:endParaRPr lang="en-US" dirty="0" smtClean="0"/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smtClean="0"/>
              <a:t>OPA SNP Name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smtClean="0"/>
              <a:t>QTL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smtClean="0"/>
              <a:t>RFLP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smtClean="0"/>
              <a:t>SNP</a:t>
            </a:r>
          </a:p>
          <a:p>
            <a:pPr marL="342900" indent="-342900">
              <a:lnSpc>
                <a:spcPts val="1840"/>
              </a:lnSpc>
              <a:buFont typeface="Arial"/>
              <a:buChar char="•"/>
            </a:pPr>
            <a:r>
              <a:rPr lang="en-US" dirty="0" smtClean="0"/>
              <a:t>SSR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9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3.3: Completing a marker sequence template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71977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“Sequence </a:t>
            </a:r>
            <a:r>
              <a:rPr lang="en-US" sz="1400" b="1" dirty="0" err="1" smtClean="0"/>
              <a:t>Illumina</a:t>
            </a:r>
            <a:r>
              <a:rPr lang="en-US" sz="1400" b="1" dirty="0" smtClean="0"/>
              <a:t> OPA” submission template: </a:t>
            </a:r>
            <a:r>
              <a:rPr lang="en-US" sz="1400" dirty="0" smtClean="0"/>
              <a:t>Markers from </a:t>
            </a:r>
            <a:r>
              <a:rPr lang="en-US" sz="1400" dirty="0" err="1" smtClean="0"/>
              <a:t>Illumina</a:t>
            </a:r>
            <a:r>
              <a:rPr lang="en-US" sz="1400" dirty="0" smtClean="0"/>
              <a:t> Manifest Golden Gate OPA format </a:t>
            </a:r>
            <a:endParaRPr lang="en-US" sz="1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5100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“Sequence </a:t>
            </a:r>
            <a:r>
              <a:rPr lang="en-US" sz="1400" b="1" dirty="0" err="1" smtClean="0"/>
              <a:t>Illumina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Infinium</a:t>
            </a:r>
            <a:r>
              <a:rPr lang="en-US" sz="1400" b="1" dirty="0" smtClean="0"/>
              <a:t>” submission template: </a:t>
            </a:r>
            <a:r>
              <a:rPr lang="en-US" sz="1400" dirty="0" smtClean="0"/>
              <a:t>Markers from </a:t>
            </a:r>
            <a:r>
              <a:rPr lang="en-US" sz="1400" dirty="0" err="1" smtClean="0"/>
              <a:t>Illumina</a:t>
            </a:r>
            <a:r>
              <a:rPr lang="en-US" sz="1400" dirty="0" smtClean="0"/>
              <a:t> Manifest </a:t>
            </a:r>
            <a:r>
              <a:rPr lang="en-US" sz="1400" dirty="0" err="1" smtClean="0"/>
              <a:t>Infinium</a:t>
            </a:r>
            <a:r>
              <a:rPr lang="en-US" sz="1400" dirty="0" smtClean="0"/>
              <a:t> HD format</a:t>
            </a:r>
            <a:endParaRPr lang="en-US" sz="1400" b="1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3539" y="1755077"/>
            <a:ext cx="7706219" cy="1004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Two of the four marker sequence templates are designed for </a:t>
            </a:r>
            <a:r>
              <a:rPr lang="en-US" sz="2200" dirty="0" err="1" smtClean="0"/>
              <a:t>Illumina</a:t>
            </a:r>
            <a:r>
              <a:rPr lang="en-US" sz="2200" dirty="0" smtClean="0"/>
              <a:t> data, either in Golden Gate OPA or </a:t>
            </a:r>
            <a:r>
              <a:rPr lang="en-US" sz="2200" dirty="0" err="1" smtClean="0"/>
              <a:t>Infinium</a:t>
            </a:r>
            <a:r>
              <a:rPr lang="en-US" sz="2200" dirty="0" smtClean="0"/>
              <a:t> HD format</a:t>
            </a:r>
          </a:p>
        </p:txBody>
      </p:sp>
      <p:pic>
        <p:nvPicPr>
          <p:cNvPr id="10" name="Picture 9" descr="Screen Shot 2016-03-30 at 11.21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38"/>
          <a:stretch/>
        </p:blipFill>
        <p:spPr>
          <a:xfrm>
            <a:off x="0" y="5407949"/>
            <a:ext cx="9144000" cy="1450052"/>
          </a:xfrm>
          <a:prstGeom prst="rect">
            <a:avLst/>
          </a:prstGeom>
        </p:spPr>
      </p:pic>
      <p:pic>
        <p:nvPicPr>
          <p:cNvPr id="12" name="Picture 11" descr="Screen Shot 2016-03-30 at 11.28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14"/>
          <a:stretch/>
        </p:blipFill>
        <p:spPr>
          <a:xfrm>
            <a:off x="0" y="3049042"/>
            <a:ext cx="9144000" cy="20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7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30 at 10.56.1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99"/>
          <a:stretch/>
        </p:blipFill>
        <p:spPr>
          <a:xfrm>
            <a:off x="714164" y="4730388"/>
            <a:ext cx="7705594" cy="1564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3.3: </a:t>
            </a:r>
            <a:r>
              <a:rPr lang="en-US" dirty="0"/>
              <a:t>Completing a marker sequence template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44941"/>
            <a:ext cx="8229599" cy="1004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The remaining two marker sequence templates are designed for </a:t>
            </a:r>
            <a:r>
              <a:rPr lang="en-US" sz="2200" dirty="0" err="1" smtClean="0"/>
              <a:t>DArT</a:t>
            </a:r>
            <a:r>
              <a:rPr lang="en-US" sz="2200" dirty="0" smtClean="0"/>
              <a:t> data or to allow the submission of generic markers</a:t>
            </a:r>
          </a:p>
          <a:p>
            <a:pPr>
              <a:lnSpc>
                <a:spcPct val="90000"/>
              </a:lnSpc>
              <a:buFont typeface="Lucida Grande"/>
              <a:buChar char="-"/>
            </a:pPr>
            <a:r>
              <a:rPr lang="en-US" sz="2200" dirty="0" smtClean="0"/>
              <a:t>The generic marker template should be used for GBS marker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7672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“Markers from </a:t>
            </a:r>
            <a:r>
              <a:rPr lang="en-US" sz="1400" b="1" dirty="0" err="1" smtClean="0"/>
              <a:t>DArT</a:t>
            </a:r>
            <a:r>
              <a:rPr lang="en-US" sz="1400" b="1" dirty="0" smtClean="0"/>
              <a:t>” submission template: </a:t>
            </a:r>
            <a:r>
              <a:rPr lang="en-US" sz="1400" dirty="0" smtClean="0"/>
              <a:t>Markers from Diversity Array Technologies</a:t>
            </a:r>
            <a:endParaRPr lang="en-US" sz="1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0" y="439450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“Sequence Generic” submission template: </a:t>
            </a:r>
            <a:r>
              <a:rPr lang="en-US" sz="1400" dirty="0" smtClean="0"/>
              <a:t>Marker sequences and allele definitions</a:t>
            </a:r>
            <a:endParaRPr lang="en-US" sz="1400" b="1" dirty="0" smtClean="0"/>
          </a:p>
        </p:txBody>
      </p:sp>
      <p:pic>
        <p:nvPicPr>
          <p:cNvPr id="6" name="Picture 5" descr="Screen Shot 2016-03-17 at 9.53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15" y="3086689"/>
            <a:ext cx="3934069" cy="1161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635025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Please enter “Unavailable” in the sequence field if the marker sequence is not known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512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4: Test-loading the marker submission templates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00072" y="1796610"/>
            <a:ext cx="47867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Each T3 database has a corresponding “sandbox”</a:t>
            </a:r>
          </a:p>
          <a:p>
            <a:r>
              <a:rPr lang="en-US" sz="2400" dirty="0" smtClean="0"/>
              <a:t>Registered users can test-load data in these sandboxes</a:t>
            </a:r>
          </a:p>
          <a:p>
            <a:r>
              <a:rPr lang="en-US" sz="2400" dirty="0" smtClean="0"/>
              <a:t>Data that is successfully uploaded to a sandbox can be submitted to the curator to be uploaded to the related production database</a:t>
            </a:r>
          </a:p>
          <a:p>
            <a:r>
              <a:rPr lang="en-US" sz="2400" dirty="0" smtClean="0"/>
              <a:t>The production databases are the official repositories of T3 data</a:t>
            </a:r>
          </a:p>
          <a:p>
            <a:r>
              <a:rPr lang="en-US" sz="2400" dirty="0" smtClean="0"/>
              <a:t>The sandboxes revert to an exact copy of the production databases each night</a:t>
            </a:r>
          </a:p>
          <a:p>
            <a:endParaRPr lang="en-US" dirty="0"/>
          </a:p>
        </p:txBody>
      </p:sp>
      <p:pic>
        <p:nvPicPr>
          <p:cNvPr id="5" name="Picture 4" descr="Screen Shot 2016-08-01 at 9.4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6610"/>
            <a:ext cx="3191522" cy="350144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2736253" y="4519778"/>
            <a:ext cx="170118" cy="739624"/>
          </a:xfrm>
          <a:prstGeom prst="leftBrace">
            <a:avLst/>
          </a:prstGeom>
          <a:ln>
            <a:solidFill>
              <a:srgbClr val="D53A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35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4 at 10.29.4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7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4: Test-loading the marker submission templates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Navigate to the crop-specific T3 sandbox of your choice</a:t>
            </a:r>
          </a:p>
          <a:p>
            <a:pPr marL="457200" lvl="1" indent="0">
              <a:buNone/>
            </a:pPr>
            <a:r>
              <a:rPr lang="en-US" sz="2200" dirty="0"/>
              <a:t>e.g. </a:t>
            </a:r>
            <a:r>
              <a:rPr lang="en-US" sz="2200" dirty="0">
                <a:hlinkClick r:id="rId3"/>
              </a:rPr>
              <a:t>https://t3sandbox.org/t3/sandbox/wheat/</a:t>
            </a:r>
            <a:endParaRPr lang="en-US" sz="2200" dirty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 &gt; Markers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 descr="Screen Shot 2016-08-04 at 10.29.4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25086" r="96291" b="72379"/>
          <a:stretch/>
        </p:blipFill>
        <p:spPr>
          <a:xfrm>
            <a:off x="220860" y="4717279"/>
            <a:ext cx="1462628" cy="1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7 at 10.09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15" y="2490478"/>
            <a:ext cx="5922943" cy="32362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Section 4: Test-loading the marker submission templates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93702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Select the completed template to test-load it in the sandbox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5916883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Remember to upload a marker annotation file before attempting to load </a:t>
            </a:r>
            <a:r>
              <a:rPr lang="en-US" sz="2200" dirty="0" err="1" smtClean="0"/>
              <a:t>Illumina</a:t>
            </a:r>
            <a:r>
              <a:rPr lang="en-US" sz="2200" dirty="0" smtClean="0"/>
              <a:t> or </a:t>
            </a:r>
            <a:r>
              <a:rPr lang="en-US" sz="2200" dirty="0" err="1" smtClean="0"/>
              <a:t>DArT</a:t>
            </a:r>
            <a:r>
              <a:rPr lang="en-US" sz="2200" dirty="0" smtClean="0"/>
              <a:t> marker sequences</a:t>
            </a:r>
          </a:p>
        </p:txBody>
      </p:sp>
    </p:spTree>
    <p:extLst>
      <p:ext uri="{BB962C8B-B14F-4D97-AF65-F5344CB8AC3E}">
        <p14:creationId xmlns:p14="http://schemas.microsoft.com/office/powerpoint/2010/main" val="1671448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4: </a:t>
            </a:r>
            <a:r>
              <a:rPr lang="en-US" dirty="0" smtClean="0"/>
              <a:t>Test-loading </a:t>
            </a:r>
            <a:r>
              <a:rPr lang="en-US" dirty="0"/>
              <a:t>the marker submission </a:t>
            </a:r>
            <a:r>
              <a:rPr lang="en-US" dirty="0" smtClean="0"/>
              <a:t>templates</a:t>
            </a:r>
            <a:endParaRPr lang="en-US" dirty="0"/>
          </a:p>
        </p:txBody>
      </p:sp>
      <p:pic>
        <p:nvPicPr>
          <p:cNvPr id="4" name="Picture 3" descr="Screen Shot 2016-03-30 at 10.39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9" y="1909795"/>
            <a:ext cx="2369641" cy="1651568"/>
          </a:xfrm>
          <a:prstGeom prst="rect">
            <a:avLst/>
          </a:prstGeom>
        </p:spPr>
      </p:pic>
      <p:pic>
        <p:nvPicPr>
          <p:cNvPr id="5" name="Picture 4" descr="Screen Shot 2016-03-30 at 10.5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9" y="3882575"/>
            <a:ext cx="2966313" cy="2784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6329" y="1602018"/>
            <a:ext cx="400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Marker annotation: </a:t>
            </a:r>
            <a:r>
              <a:rPr lang="en-US" sz="1400" dirty="0" smtClean="0"/>
              <a:t>Data validation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6329" y="3561363"/>
            <a:ext cx="400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Marker sequence: </a:t>
            </a:r>
            <a:r>
              <a:rPr lang="en-US" sz="1400" dirty="0" smtClean="0"/>
              <a:t>Data validation window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3787" y="1909795"/>
            <a:ext cx="3723395" cy="4757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T3 will highlight illegal entries in your upload file</a:t>
            </a:r>
          </a:p>
          <a:p>
            <a:r>
              <a:rPr lang="en-US" sz="2200" dirty="0" smtClean="0"/>
              <a:t>The data validation windows shows how the database has read the upload file</a:t>
            </a:r>
          </a:p>
          <a:p>
            <a:pPr lvl="1"/>
            <a:r>
              <a:rPr lang="en-US" sz="2000" dirty="0" smtClean="0"/>
              <a:t>Please take the time to validate that your data appears there correctly</a:t>
            </a:r>
          </a:p>
          <a:p>
            <a:r>
              <a:rPr lang="en-US" sz="2200" dirty="0"/>
              <a:t>Don’t forget to “Accept” the upload if the information is </a:t>
            </a:r>
            <a:r>
              <a:rPr lang="en-US" sz="2200" dirty="0" smtClean="0"/>
              <a:t>correct</a:t>
            </a:r>
            <a:endParaRPr lang="en-US" sz="2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40597" y="3320452"/>
            <a:ext cx="339881" cy="133559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40597" y="5645684"/>
            <a:ext cx="339881" cy="133559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6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03 at 10.59.3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23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5</a:t>
            </a:r>
            <a:r>
              <a:rPr lang="en-US" dirty="0" smtClean="0"/>
              <a:t>: Submitting the </a:t>
            </a:r>
            <a:r>
              <a:rPr lang="en-US" dirty="0"/>
              <a:t>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131"/>
            <a:ext cx="8229600" cy="1399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Finally, submit the templates to the curator for upload to T3</a:t>
            </a:r>
          </a:p>
          <a:p>
            <a:r>
              <a:rPr lang="en-US" sz="2200" dirty="0" smtClean="0"/>
              <a:t>Login and then navigate to the Data Submission page</a:t>
            </a:r>
          </a:p>
          <a:p>
            <a:r>
              <a:rPr lang="en-US" sz="2200" dirty="0" smtClean="0"/>
              <a:t>Click the “Submit” button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76504" y="2884358"/>
            <a:ext cx="1116942" cy="281550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7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Triticeae</a:t>
            </a:r>
            <a:r>
              <a:rPr lang="en-US" sz="4000" dirty="0" smtClean="0"/>
              <a:t> Toolbox (T3)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90" y="1573662"/>
            <a:ext cx="8433102" cy="226298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200" dirty="0" smtClean="0"/>
              <a:t>Each of the T3 databases can be reached from the T3 homepage: </a:t>
            </a:r>
            <a:r>
              <a:rPr lang="en-US" sz="2200" dirty="0" smtClean="0">
                <a:solidFill>
                  <a:schemeClr val="tx1"/>
                </a:solidFill>
                <a:hlinkClick r:id="rId2"/>
              </a:rPr>
              <a:t>https://triticeaetoolbox.org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274320" indent="-274320"/>
            <a:r>
              <a:rPr lang="en-US" sz="2200" dirty="0" smtClean="0"/>
              <a:t>T3/Wheat will be used for demonstration purposes but these instructions are applicable to each instance of T3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6-07-29 at 9.41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" b="37522"/>
          <a:stretch/>
        </p:blipFill>
        <p:spPr>
          <a:xfrm>
            <a:off x="0" y="3150384"/>
            <a:ext cx="9144000" cy="3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4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5</a:t>
            </a:r>
            <a:r>
              <a:rPr lang="en-US" dirty="0" smtClean="0"/>
              <a:t>: </a:t>
            </a:r>
            <a:r>
              <a:rPr lang="en-US" dirty="0"/>
              <a:t>Submitting the template</a:t>
            </a:r>
          </a:p>
        </p:txBody>
      </p:sp>
      <p:pic>
        <p:nvPicPr>
          <p:cNvPr id="4" name="Content Placeholder 3" descr="Screen Shot 2016-03-10 at 11.49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16" r="-15516"/>
          <a:stretch>
            <a:fillRect/>
          </a:stretch>
        </p:blipFill>
        <p:spPr>
          <a:xfrm>
            <a:off x="838200" y="1574058"/>
            <a:ext cx="7467846" cy="410702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6900" y="5852388"/>
            <a:ext cx="7948658" cy="89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You can submit files that do not successfully upload to the sandbox to receive help from the curator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8044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1.00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11"/>
          <a:stretch/>
        </p:blipFill>
        <p:spPr>
          <a:xfrm>
            <a:off x="0" y="2273300"/>
            <a:ext cx="9144000" cy="457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Contact 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6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Please contact us if you need help using T3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48400" y="1943100"/>
            <a:ext cx="476284" cy="32666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27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6374"/>
            <a:ext cx="3349028" cy="496497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 marker </a:t>
            </a:r>
            <a:r>
              <a:rPr lang="en-US" sz="2200" dirty="0"/>
              <a:t>name is the unique </a:t>
            </a:r>
            <a:r>
              <a:rPr lang="en-US" sz="2200" dirty="0" smtClean="0"/>
              <a:t>identifier for a marker record</a:t>
            </a:r>
          </a:p>
          <a:p>
            <a:r>
              <a:rPr lang="en-US" sz="2200" dirty="0" smtClean="0"/>
              <a:t>Marker information needs to be submitted before related genotype data can be uploaded to T3</a:t>
            </a:r>
          </a:p>
          <a:p>
            <a:r>
              <a:rPr lang="en-US" sz="2200" dirty="0" smtClean="0"/>
              <a:t>Marker annotations for new or existing markers are uploaded to T3</a:t>
            </a:r>
            <a:r>
              <a:rPr lang="en-US" sz="2200" dirty="0"/>
              <a:t> </a:t>
            </a:r>
            <a:r>
              <a:rPr lang="en-US" sz="2200" dirty="0" smtClean="0"/>
              <a:t>using the same submission template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T3 marker records</a:t>
            </a:r>
            <a:endParaRPr lang="en-US" dirty="0"/>
          </a:p>
        </p:txBody>
      </p:sp>
      <p:pic>
        <p:nvPicPr>
          <p:cNvPr id="2" name="Picture 1" descr="Screen Shot 2016-08-04 at 9.45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98" y="1672588"/>
            <a:ext cx="4608102" cy="41569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958628" y="1851496"/>
            <a:ext cx="339881" cy="133559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75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Searching existing marker records in T3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Downloading the marker submission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Completing the marker submission templates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Selecting a marker sequence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Completing the marker annotation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Completing a marker sequence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loading the marker submission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Submitting the marker submission templates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Tutorial 4: 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0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4 at 11.11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5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Section 1: Searching existing marker records in T3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Navigate to the T3 database homepage of your choice</a:t>
            </a:r>
          </a:p>
          <a:p>
            <a:pPr marL="457200" lvl="1" indent="0">
              <a:buNone/>
            </a:pPr>
            <a:r>
              <a:rPr lang="en-US" sz="2000" dirty="0" smtClean="0"/>
              <a:t>e.g.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://triticeaetoolbox.org/wheat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200" dirty="0" smtClean="0"/>
              <a:t>Choose the Select menu &gt; Markers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-584200" y="266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4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1: Searching existing marker records in T3/Oat</a:t>
            </a:r>
          </a:p>
        </p:txBody>
      </p:sp>
      <p:pic>
        <p:nvPicPr>
          <p:cNvPr id="4" name="Picture 3" descr="Screen Shot 2016-03-14 at 2.4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83" y="1841500"/>
            <a:ext cx="4736017" cy="4254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841500"/>
            <a:ext cx="3923945" cy="468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Existing marker names can be queried by: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Exact marker name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Copy and paste (or type) a list of marker names into the window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Click “Select by name”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Approximate marker name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Enter a single name or name fragment into the window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Wildcard values can be used as described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Click “Select by pattern matching”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32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Section 1: Searching existing marker records in T3/Oat</a:t>
            </a:r>
            <a:endParaRPr lang="en-US" dirty="0"/>
          </a:p>
        </p:txBody>
      </p:sp>
      <p:pic>
        <p:nvPicPr>
          <p:cNvPr id="5" name="Picture 4" descr="Screen Shot 2016-03-14 at 2.5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34" y="1993900"/>
            <a:ext cx="4425366" cy="4013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1801" y="2001838"/>
            <a:ext cx="3606799" cy="400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smtClean="0"/>
              <a:t>Markers that are already stored in the database will appear in the results box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Click “Show marker information” to view or download the existing information for these markers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Markers that are not present in the database should be added using one of the marker submission templates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250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4 at 11.12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1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/>
              <a:t>2</a:t>
            </a:r>
            <a:r>
              <a:rPr lang="en-US" dirty="0" smtClean="0"/>
              <a:t>: Downloading </a:t>
            </a:r>
            <a:r>
              <a:rPr lang="en-US" dirty="0"/>
              <a:t>a</a:t>
            </a:r>
            <a:r>
              <a:rPr lang="en-US" dirty="0" smtClean="0"/>
              <a:t> marker submission template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57200" y="1834589"/>
            <a:ext cx="8229600" cy="62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smtClean="0"/>
              <a:t>To download the marker submission template</a:t>
            </a:r>
          </a:p>
          <a:p>
            <a:r>
              <a:rPr lang="en-US" sz="2200" dirty="0" smtClean="0"/>
              <a:t>Choose the About T3 menu &gt; Data Submission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564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2: Downloading a marker submission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98" y="4272908"/>
            <a:ext cx="7556501" cy="1473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The “Markers” section of the “Data Submission” page contains two categories of data upload template: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Templates for uploading marker sequences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The template for uploading marker annotations </a:t>
            </a:r>
            <a:endParaRPr lang="en-US" sz="2200" dirty="0"/>
          </a:p>
        </p:txBody>
      </p:sp>
      <p:pic>
        <p:nvPicPr>
          <p:cNvPr id="4" name="Picture 3" descr="Screen Shot 2016-03-14 at 3.17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46"/>
          <a:stretch/>
        </p:blipFill>
        <p:spPr>
          <a:xfrm>
            <a:off x="0" y="2057653"/>
            <a:ext cx="9144000" cy="1574547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/>
          <a:stretch/>
        </p:blipFill>
        <p:spPr>
          <a:xfrm rot="10800000">
            <a:off x="1130300" y="2114676"/>
            <a:ext cx="203200" cy="1136649"/>
          </a:xfrm>
          <a:prstGeom prst="rect">
            <a:avLst/>
          </a:prstGeom>
          <a:effectLst/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309436" y="3546495"/>
            <a:ext cx="931060" cy="217314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40496" y="3632200"/>
            <a:ext cx="394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AKA the marker annotation template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9293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5840</TotalTime>
  <Words>1070</Words>
  <Application>Microsoft Macintosh PowerPoint</Application>
  <PresentationFormat>On-screen Show (4:3)</PresentationFormat>
  <Paragraphs>125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T3/Tutorials: Data Submission</vt:lpstr>
      <vt:lpstr>The Triticeae Toolbox (T3)</vt:lpstr>
      <vt:lpstr>PowerPoint Presentation</vt:lpstr>
      <vt:lpstr>PowerPoint Presentation</vt:lpstr>
      <vt:lpstr>Section 1: Searching existing marker records in T3</vt:lpstr>
      <vt:lpstr>Section 1: Searching existing marker records in T3/Oat</vt:lpstr>
      <vt:lpstr>PowerPoint Presentation</vt:lpstr>
      <vt:lpstr>Section 2: Downloading a marker submission template</vt:lpstr>
      <vt:lpstr>Section 2: Downloading a marker submission template</vt:lpstr>
      <vt:lpstr>Section 2: Downloading a marker submission template</vt:lpstr>
      <vt:lpstr>Section 3.1: Selecting a marker submission template</vt:lpstr>
      <vt:lpstr>Section 3.2: Completing the marker annotation template</vt:lpstr>
      <vt:lpstr>Section 3.3: Completing a marker sequence template</vt:lpstr>
      <vt:lpstr>Section 3.3: Completing a marker sequence template</vt:lpstr>
      <vt:lpstr>Section 4: Test-loading the marker submission templates</vt:lpstr>
      <vt:lpstr>Section 4: Test-loading the marker submission templates</vt:lpstr>
      <vt:lpstr>PowerPoint Presentation</vt:lpstr>
      <vt:lpstr>Section 4: Test-loading the marker submission templates</vt:lpstr>
      <vt:lpstr>Section 5: Submitting the template</vt:lpstr>
      <vt:lpstr>Section 5: Submitting the template</vt:lpstr>
      <vt:lpstr>Contact Us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T3/Oat: Tutorials</dc:title>
  <dc:creator>Cornell University</dc:creator>
  <cp:lastModifiedBy>Cornell University</cp:lastModifiedBy>
  <cp:revision>174</cp:revision>
  <dcterms:created xsi:type="dcterms:W3CDTF">2015-11-12T15:55:03Z</dcterms:created>
  <dcterms:modified xsi:type="dcterms:W3CDTF">2016-08-16T17:40:01Z</dcterms:modified>
</cp:coreProperties>
</file>